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17"/>
  </p:notesMasterIdLst>
  <p:handoutMasterIdLst>
    <p:handoutMasterId r:id="rId18"/>
  </p:handoutMasterIdLst>
  <p:sldIdLst>
    <p:sldId id="960" r:id="rId3"/>
    <p:sldId id="984" r:id="rId4"/>
    <p:sldId id="1041" r:id="rId5"/>
    <p:sldId id="1049" r:id="rId6"/>
    <p:sldId id="1042" r:id="rId7"/>
    <p:sldId id="1034" r:id="rId8"/>
    <p:sldId id="1043" r:id="rId9"/>
    <p:sldId id="1045" r:id="rId10"/>
    <p:sldId id="1046" r:id="rId11"/>
    <p:sldId id="1044" r:id="rId12"/>
    <p:sldId id="1047" r:id="rId13"/>
    <p:sldId id="1048" r:id="rId14"/>
    <p:sldId id="1050" r:id="rId15"/>
    <p:sldId id="9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B0F0"/>
    <a:srgbClr val="BFEBFB"/>
    <a:srgbClr val="262626"/>
    <a:srgbClr val="404040"/>
    <a:srgbClr val="21ADDF"/>
    <a:srgbClr val="000000"/>
    <a:srgbClr val="F3F2F3"/>
    <a:srgbClr val="E5231E"/>
    <a:srgbClr val="46B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2" autoAdjust="0"/>
    <p:restoredTop sz="71774" autoAdjust="0"/>
  </p:normalViewPr>
  <p:slideViewPr>
    <p:cSldViewPr snapToGrid="0" showGuides="1">
      <p:cViewPr varScale="1">
        <p:scale>
          <a:sx n="54" d="100"/>
          <a:sy n="54" d="100"/>
        </p:scale>
        <p:origin x="993" y="4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21.05.2020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34EE8-1DD6-4929-B7B8-30F750D483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0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Introduced November 2014</a:t>
            </a:r>
          </a:p>
          <a:p>
            <a:r>
              <a:rPr lang="en-US" dirty="0" smtClean="0"/>
              <a:t>Siri: October 2011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01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by Wolfgang von </a:t>
            </a:r>
            <a:r>
              <a:rPr lang="en-US" dirty="0" err="1" smtClean="0"/>
              <a:t>Kempelen</a:t>
            </a:r>
            <a:r>
              <a:rPr lang="en-US" dirty="0" smtClean="0"/>
              <a:t> in the 18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8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2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380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20FE661-9432-4351-A938-CD716F2DC45E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108013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1268412"/>
            <a:ext cx="10801348" cy="4860926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4670F045-806E-425A-86B4-32E0D5E863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6BF1CC-3BAD-4BB9-B717-3F5D044B8E8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DAA4A-79CC-4CBB-9EC8-B3B7030C7E3E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AE4930-1E0B-4443-8FCC-3EF9232EF9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39AC7A-0B0A-4434-9B1F-404C0CCD4F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2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9339-D1CD-4C3D-9D0E-B6D872D3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89026"/>
            <a:ext cx="10801349" cy="28797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AFD0E6B-074F-4856-ADAE-6AFDE0AD3B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830643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1BDC80-AA5D-4A78-98B0-C69933D7F52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70D50-D682-4476-973E-767091493DC8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0564B3-250D-42F0-9534-FD2B09C5F1B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6E6DB-4130-41F6-84C1-5598BFB23A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0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39AEA-DA17-4F44-ABD9-A9EE010785F0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5448563"/>
            <a:ext cx="10801350" cy="65878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0261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3000786" cy="623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 rot="5400000">
            <a:off x="-370283" y="3371399"/>
            <a:ext cx="68580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90" y="365126"/>
            <a:ext cx="5341224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4790" y="1592264"/>
            <a:ext cx="5341224" cy="44924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4790" y="1089025"/>
            <a:ext cx="5341224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9C9F29-9467-4790-A990-E3BA7DDC215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F3A75-0F37-4CCE-BF8F-C7D2800B495D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1AA870-E424-487E-9777-032CB20FB8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620C02-7CF1-46A5-9245-1E7D7C8FFA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242F43B-6E1D-4F28-8F19-19918A2E6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5809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968751"/>
            <a:ext cx="8651875" cy="2265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3846158"/>
            <a:ext cx="8651875" cy="1225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1811916"/>
            <a:ext cx="7956549" cy="2037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6B8C75-D5B2-4AC9-8C30-F373F3B7AE3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C5DC6-7951-4AE0-9F11-0BA28A415A5F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017C71-5FC7-42A7-83BA-25BA02E968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3859DE-9B48-4A38-B4ED-4B67BB10277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64429B62-8741-49E0-AB30-FF383524DC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3708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12192000" cy="4309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8163"/>
            <a:ext cx="121932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089025"/>
            <a:ext cx="10801350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D2465A-354B-498C-8F0D-B6E8CD9140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612BE-EB6B-4124-ADFE-524509FE9753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BE2AFC-6727-4FDE-8F51-E24807504BD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F3DD65-D4B6-4CBA-8F49-7C802136F5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F6A13F-5E57-4B54-BFA6-0A43527F20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8098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8651875" cy="4310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0770"/>
            <a:ext cx="8651875" cy="1190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61675F-BC6F-4A23-9EB1-CE0952DF319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93032-E825-44B3-A183-AF44DFB6ECC9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47C82-39CB-49C1-943D-69194A0B1C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5E7D11-AB38-4770-AB91-61CB403CD9D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C1A4AD-9D03-4E85-B564-9656BE5E6A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226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AA525-64A9-4C4F-A52F-6DBFDD976E8A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8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AA525-64A9-4C4F-A52F-6DBFDD976E8A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54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39349" y="764704"/>
            <a:ext cx="11617291" cy="696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baseline="0">
                <a:latin typeface="Frutiger Next LT W1G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39349" y="1700808"/>
            <a:ext cx="11617291" cy="4896544"/>
          </a:xfrm>
          <a:prstGeom prst="rect">
            <a:avLst/>
          </a:prstGeom>
        </p:spPr>
        <p:txBody>
          <a:bodyPr>
            <a:normAutofit/>
          </a:bodyPr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sz="2000" b="0" baseline="0">
                <a:latin typeface="Frutiger Next LT W1G" pitchFamily="34" charset="0"/>
              </a:defRPr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 smtClean="0"/>
              <a:t>Ddd</a:t>
            </a:r>
            <a:endParaRPr lang="de-DE" dirty="0" smtClean="0"/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 smtClean="0"/>
              <a:t>Ddd</a:t>
            </a:r>
            <a:endParaRPr lang="de-DE" dirty="0" smtClean="0"/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510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268412"/>
            <a:ext cx="7956551" cy="4860926"/>
          </a:xfrm>
          <a:prstGeom prst="rect">
            <a:avLst/>
          </a:prstGeom>
        </p:spPr>
        <p:txBody>
          <a:bodyPr/>
          <a:lstStyle>
            <a:lvl1pPr defTabSz="284400"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DD35FE9-67CB-4E22-B791-B28F44EF27AB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722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3833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7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-screen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A525-64A9-4C4F-A52F-6DBFDD976E8A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126124"/>
            <a:ext cx="10801348" cy="600321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332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39349" y="764704"/>
            <a:ext cx="11617291" cy="6969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 baseline="0">
                <a:latin typeface="Frutiger Next LT W1G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39349" y="1700808"/>
            <a:ext cx="11617291" cy="4896544"/>
          </a:xfrm>
          <a:prstGeom prst="rect">
            <a:avLst/>
          </a:prstGeom>
        </p:spPr>
        <p:txBody>
          <a:bodyPr>
            <a:normAutofit/>
          </a:bodyPr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sz="2000" b="0" baseline="0">
                <a:latin typeface="Frutiger Next LT W1G" pitchFamily="34" charset="0"/>
              </a:defRPr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 smtClean="0"/>
              <a:t>Ddd</a:t>
            </a:r>
            <a:endParaRPr lang="de-DE" dirty="0" smtClean="0"/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 err="1" smtClean="0"/>
              <a:t>Ddd</a:t>
            </a:r>
            <a:endParaRPr lang="de-DE" dirty="0" smtClean="0"/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42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380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E661-9432-4351-A938-CD716F2DC45E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2659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35FE9-67CB-4E22-B791-B28F44EF27AB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492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23" y="115888"/>
            <a:ext cx="10794052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623" y="1592264"/>
            <a:ext cx="380604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623" y="1089025"/>
            <a:ext cx="7949252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FF797D-D68B-448F-9EF9-8565E16D3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38" y="1592264"/>
            <a:ext cx="3884592" cy="4537073"/>
          </a:xfrm>
          <a:prstGeom prst="rect">
            <a:avLst/>
          </a:prstGeom>
        </p:spPr>
        <p:txBody>
          <a:bodyPr/>
          <a:lstStyle>
            <a:lvl2pPr defTabSz="687600"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CF808356-F1D3-4E54-96FE-067E960513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285318-182B-4275-82AD-58FC8AEAF9F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F914B-0619-4EC3-A545-3440B74C3516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C33625-2406-4F76-A793-8CCD27FB720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A0482F7-AF8F-4B8B-9F26-77EADFAB94A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82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2E72350C-EE76-435C-9172-0688999591A6}" type="datetime1">
              <a:rPr lang="en-US" smtClean="0"/>
              <a:t>5/21/2020</a:t>
            </a:fld>
            <a:endParaRPr lang="de-DE" dirty="0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Niels Henze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2" r:id="rId3"/>
    <p:sldLayoutId id="2147483684" r:id="rId4"/>
    <p:sldLayoutId id="2147483685" r:id="rId5"/>
    <p:sldLayoutId id="2147483700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100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2350C-EE76-435C-9172-0688999591A6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48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pos="7582">
          <p15:clr>
            <a:srgbClr val="F26B43"/>
          </p15:clr>
        </p15:guide>
        <p15:guide id="3" pos="2933">
          <p15:clr>
            <a:srgbClr val="F26B43"/>
          </p15:clr>
        </p15:guide>
        <p15:guide id="4" pos="5450">
          <p15:clr>
            <a:srgbClr val="F26B43"/>
          </p15:clr>
        </p15:guide>
        <p15:guide id="5" orient="horz" pos="2500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orient="horz" pos="73">
          <p15:clr>
            <a:srgbClr val="F26B43"/>
          </p15:clr>
        </p15:guide>
        <p15:guide id="9" orient="horz" pos="686">
          <p15:clr>
            <a:srgbClr val="F26B43"/>
          </p15:clr>
        </p15:guide>
        <p15:guide id="10" orient="horz" pos="1003">
          <p15:clr>
            <a:srgbClr val="F26B43"/>
          </p15:clr>
        </p15:guide>
        <p15:guide id="11" pos="7242">
          <p15:clr>
            <a:srgbClr val="F26B43"/>
          </p15:clr>
        </p15:guide>
        <p15:guide id="12" orient="horz" pos="799">
          <p15:clr>
            <a:srgbClr val="F26B43"/>
          </p15:clr>
        </p15:guide>
        <p15:guide id="13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875452-D548-4EEC-BA89-DE48BBA114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Wizard of Oz Prototypes</a:t>
            </a:r>
            <a:endParaRPr lang="en-US" dirty="0"/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A14D6A10-FCBD-43C4-9B24-CD6428E5EA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49606A8-74C1-4D5C-9083-2C32D4B3A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002E4239-9C90-407D-B00F-DCBF08F5A84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1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oduction ID_39454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45822" b="9428"/>
          <a:stretch/>
        </p:blipFill>
        <p:spPr>
          <a:xfrm>
            <a:off x="0" y="1086846"/>
            <a:ext cx="12204000" cy="28800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95327" y="0"/>
            <a:ext cx="7682765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Video by Carlota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Caldeira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da Silva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from</a:t>
            </a:r>
          </a:p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https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://www.pexels.com/video/curtains-of-a-door-being-blown-by-wind-3881701/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(PD)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roduction ID_38817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33269" b="24444"/>
          <a:stretch/>
        </p:blipFill>
        <p:spPr>
          <a:xfrm>
            <a:off x="0" y="1066800"/>
            <a:ext cx="12192000" cy="290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5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 mute="1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Prototyping Wearables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Wizard of Oz Prototypes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2355" t="1" r="40542" b="730"/>
          <a:stretch/>
        </p:blipFill>
        <p:spPr>
          <a:xfrm>
            <a:off x="695325" y="0"/>
            <a:ext cx="4395208" cy="623981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533" y="14732"/>
            <a:ext cx="4350215" cy="271558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r="36354"/>
          <a:stretch/>
        </p:blipFill>
        <p:spPr>
          <a:xfrm>
            <a:off x="5262009" y="2767379"/>
            <a:ext cx="3939945" cy="20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Wizard of Oz Prototypes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695324" y="5575864"/>
            <a:ext cx="4315125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200" dirty="0"/>
              <a:t>Le, H. V., Mayer, S., </a:t>
            </a:r>
            <a:r>
              <a:rPr lang="en-US" sz="1200" dirty="0" err="1"/>
              <a:t>Weiß</a:t>
            </a:r>
            <a:r>
              <a:rPr lang="en-US" sz="1200" dirty="0"/>
              <a:t>, M., </a:t>
            </a:r>
            <a:r>
              <a:rPr lang="en-US" sz="1200" dirty="0" err="1"/>
              <a:t>Vogelsang</a:t>
            </a:r>
            <a:r>
              <a:rPr lang="en-US" sz="1200" dirty="0"/>
              <a:t>, J., Weingärtner, H., &amp; Henze, N. (2020). Shortcut Gestures for Mobile Text Editing on Fully Touch Sensitive Smartphones. </a:t>
            </a:r>
            <a:r>
              <a:rPr lang="en-US" sz="1200" dirty="0" smtClean="0"/>
              <a:t>In </a:t>
            </a:r>
            <a:r>
              <a:rPr lang="en-US" sz="1200" dirty="0" err="1" smtClean="0"/>
              <a:t>ToCHI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5137" t="5564" r="4508" b="75729"/>
          <a:stretch/>
        </p:blipFill>
        <p:spPr>
          <a:xfrm>
            <a:off x="695325" y="164128"/>
            <a:ext cx="4315125" cy="12035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1902" t="2400" r="2576" b="1979"/>
          <a:stretch/>
        </p:blipFill>
        <p:spPr>
          <a:xfrm>
            <a:off x="5585936" y="164128"/>
            <a:ext cx="5095631" cy="28467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5137" t="30891" r="4508" b="50888"/>
          <a:stretch/>
        </p:blipFill>
        <p:spPr>
          <a:xfrm>
            <a:off x="695324" y="1589767"/>
            <a:ext cx="4315125" cy="117230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/>
          <a:srcRect l="5137" t="56912" r="4508" b="25232"/>
          <a:stretch/>
        </p:blipFill>
        <p:spPr>
          <a:xfrm>
            <a:off x="695324" y="2984144"/>
            <a:ext cx="4315125" cy="114886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/>
          <a:srcRect l="5137" t="80165" r="4508" b="1974"/>
          <a:stretch/>
        </p:blipFill>
        <p:spPr>
          <a:xfrm>
            <a:off x="695324" y="4355076"/>
            <a:ext cx="4315125" cy="11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5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Wizard for Gesture Recognition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Assess shortcut gestures with the ‘perfect’ gesture recognizer</a:t>
            </a:r>
          </a:p>
          <a:p>
            <a:r>
              <a:rPr lang="en-US" dirty="0" smtClean="0"/>
              <a:t>Participants performed the gestures as they would do with the real system</a:t>
            </a:r>
          </a:p>
          <a:p>
            <a:r>
              <a:rPr lang="en-US" dirty="0" smtClean="0"/>
              <a:t>Operator monitored participants and activated the respective functions on a second </a:t>
            </a:r>
            <a:r>
              <a:rPr lang="en-US" dirty="0" smtClean="0"/>
              <a:t>device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Wizard of Oz Prototypes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697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and Disadvantages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Wizard of Oz</a:t>
            </a:r>
          </a:p>
          <a:p>
            <a:pPr lvl="1"/>
            <a:r>
              <a:rPr lang="en-US" dirty="0" smtClean="0"/>
              <a:t>Implemented </a:t>
            </a:r>
            <a:r>
              <a:rPr lang="en-US" dirty="0"/>
              <a:t>only the „soft“ part</a:t>
            </a:r>
          </a:p>
          <a:p>
            <a:pPr lvl="1"/>
            <a:r>
              <a:rPr lang="en-US" dirty="0"/>
              <a:t>Using </a:t>
            </a:r>
            <a:r>
              <a:rPr lang="en-US" dirty="0" smtClean="0"/>
              <a:t>human operators for the hard parts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Receive early feedback</a:t>
            </a:r>
          </a:p>
          <a:p>
            <a:pPr lvl="1"/>
            <a:r>
              <a:rPr lang="en-US" dirty="0" smtClean="0"/>
              <a:t>Compare with alternatives</a:t>
            </a:r>
          </a:p>
          <a:p>
            <a:endParaRPr lang="en-US" dirty="0" smtClean="0"/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Even implementing the soft parts requires effort</a:t>
            </a:r>
          </a:p>
          <a:p>
            <a:pPr lvl="1"/>
            <a:r>
              <a:rPr lang="en-US" dirty="0" smtClean="0"/>
              <a:t>Unclear if </a:t>
            </a:r>
            <a:r>
              <a:rPr lang="en-US" dirty="0" smtClean="0"/>
              <a:t>operator’s </a:t>
            </a:r>
            <a:r>
              <a:rPr lang="en-US" dirty="0" smtClean="0"/>
              <a:t>performance can ever be reached</a:t>
            </a:r>
            <a:endParaRPr lang="en-US" dirty="0"/>
          </a:p>
          <a:p>
            <a:pPr lvl="1"/>
            <a:r>
              <a:rPr lang="en-US" dirty="0" smtClean="0"/>
              <a:t>Performance depends on the operator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Wizard of Oz Prototypes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6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License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95325" y="67112"/>
            <a:ext cx="10881482" cy="142032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This file is licensed under the Creative Commons Attribution-Share Alike 4.0 </a:t>
            </a:r>
            <a:r>
              <a:rPr lang="en-US" sz="2000" dirty="0" smtClean="0"/>
              <a:t>(CC BY-SA) license: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https://creativecommons.org/licenses/by-sa/4.0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Attribution: Niels Henze</a:t>
            </a:r>
            <a:endParaRPr lang="en-US" sz="2000" dirty="0"/>
          </a:p>
        </p:txBody>
      </p:sp>
      <p:sp>
        <p:nvSpPr>
          <p:cNvPr id="7" name="Rechteck 6"/>
          <p:cNvSpPr/>
          <p:nvPr/>
        </p:nvSpPr>
        <p:spPr>
          <a:xfrm>
            <a:off x="695325" y="5878480"/>
            <a:ext cx="4462760" cy="369332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dirty="0" smtClean="0"/>
              <a:t>For more content see: https</a:t>
            </a:r>
            <a:r>
              <a:rPr lang="en-US"/>
              <a:t>://</a:t>
            </a:r>
            <a:r>
              <a:rPr lang="en-US" smtClean="0"/>
              <a:t>hci-lecture.de</a:t>
            </a:r>
            <a:endParaRPr lang="en-US" dirty="0"/>
          </a:p>
        </p:txBody>
      </p:sp>
      <p:pic>
        <p:nvPicPr>
          <p:cNvPr id="9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7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/>
            <a:r>
              <a:rPr lang="en-US" sz="2400" dirty="0" smtClean="0"/>
              <a:t>Understand what Wizard of Oz prototypes are</a:t>
            </a:r>
            <a:endParaRPr lang="en-US" sz="2400" dirty="0"/>
          </a:p>
          <a:p>
            <a:pPr marL="342900" indent="-342900"/>
            <a:r>
              <a:rPr lang="en-US" sz="2400" dirty="0"/>
              <a:t>Know </a:t>
            </a:r>
            <a:r>
              <a:rPr lang="en-US" sz="2400" dirty="0" smtClean="0"/>
              <a:t>how and when to use Wizard of Oz prototypes</a:t>
            </a:r>
          </a:p>
          <a:p>
            <a:pPr marL="342900" indent="-342900"/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Wizard of Oz Prototypes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7860"/>
          <a:stretch/>
        </p:blipFill>
        <p:spPr>
          <a:xfrm>
            <a:off x="730120" y="0"/>
            <a:ext cx="7924483" cy="62462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Prototyping </a:t>
            </a:r>
            <a:r>
              <a:rPr lang="en-US" dirty="0" err="1" smtClean="0"/>
              <a:t>IoT</a:t>
            </a:r>
            <a:r>
              <a:rPr lang="en-US" dirty="0" smtClean="0"/>
              <a:t> devices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/>
          <a:lstStyle/>
          <a:p>
            <a:r>
              <a:rPr lang="en-GB" dirty="0"/>
              <a:t>Wizard of Oz Prototypes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829492" y="1025877"/>
            <a:ext cx="2508068" cy="80021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</a:rPr>
              <a:t>How would you build a prototype?</a:t>
            </a:r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559985" y="2676851"/>
            <a:ext cx="1683049" cy="44627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</a:rPr>
              <a:t>In an hour?</a:t>
            </a:r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1312885" y="3836028"/>
            <a:ext cx="1427366" cy="44627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</a:rPr>
              <a:t>In a day?</a:t>
            </a:r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877587" y="4970768"/>
            <a:ext cx="1606733" cy="44627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</a:rPr>
              <a:t>In a week?</a:t>
            </a:r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2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Wizard of Oz </a:t>
            </a:r>
            <a:r>
              <a:rPr lang="en-GB" dirty="0" smtClean="0"/>
              <a:t>Prototypes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95327" y="3325076"/>
            <a:ext cx="7948486" cy="28042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Compare different voices and personalities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Participants got a set of tasks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Experimenter played pre-recorded sound files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Participants did not even notice that no speech recognition or </a:t>
            </a:r>
            <a:r>
              <a:rPr lang="en-US" dirty="0" smtClean="0"/>
              <a:t>reasoning was </a:t>
            </a:r>
            <a:r>
              <a:rPr lang="en-US" dirty="0" smtClean="0"/>
              <a:t>involved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-1"/>
            <a:ext cx="7948490" cy="330275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8643814" y="0"/>
            <a:ext cx="3548185" cy="664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Habler, F., Schwind, V., &amp; Henze, N. (2019). Effects of Smart Virtual Assistants' Gender and Language. In </a:t>
            </a:r>
            <a:r>
              <a:rPr lang="en-US" sz="1200" dirty="0" err="1" smtClean="0"/>
              <a:t>MuC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252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327" y="115888"/>
            <a:ext cx="7932858" cy="973137"/>
          </a:xfrm>
        </p:spPr>
        <p:txBody>
          <a:bodyPr>
            <a:normAutofit/>
          </a:bodyPr>
          <a:lstStyle/>
          <a:p>
            <a:r>
              <a:rPr lang="en-US" dirty="0" smtClean="0"/>
              <a:t>Development is hard –</a:t>
            </a:r>
            <a:br>
              <a:rPr lang="en-US" dirty="0" smtClean="0"/>
            </a:br>
            <a:r>
              <a:rPr lang="en-US" dirty="0" smtClean="0"/>
              <a:t>not testing is harder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5327" y="1268412"/>
            <a:ext cx="7932858" cy="4860926"/>
          </a:xfrm>
        </p:spPr>
        <p:txBody>
          <a:bodyPr/>
          <a:lstStyle/>
          <a:p>
            <a:r>
              <a:rPr lang="en-US" dirty="0" smtClean="0"/>
              <a:t>Often unclear if a system is worth the development effort</a:t>
            </a:r>
          </a:p>
          <a:p>
            <a:endParaRPr lang="en-US" dirty="0" smtClean="0"/>
          </a:p>
          <a:p>
            <a:r>
              <a:rPr lang="en-US" dirty="0"/>
              <a:t>Especially true for </a:t>
            </a:r>
            <a:r>
              <a:rPr lang="en-US" dirty="0" smtClean="0"/>
              <a:t>systems requiring novel hardware or algorithms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Learning if the system is useful </a:t>
            </a:r>
            <a:r>
              <a:rPr lang="en-US" dirty="0" smtClean="0"/>
              <a:t>and the functions users want requires </a:t>
            </a:r>
            <a:r>
              <a:rPr lang="en-US" dirty="0" smtClean="0"/>
              <a:t>the system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Wizard of Oz Prototypes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0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327" y="115888"/>
            <a:ext cx="7932858" cy="973137"/>
          </a:xfrm>
        </p:spPr>
        <p:txBody>
          <a:bodyPr>
            <a:normAutofit/>
          </a:bodyPr>
          <a:lstStyle/>
          <a:p>
            <a:r>
              <a:rPr lang="en-US" dirty="0" smtClean="0"/>
              <a:t>Wizard of Oz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95327" y="1268412"/>
            <a:ext cx="7932858" cy="48609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 invisible ‘wizard’ controlling parts of the functionality</a:t>
            </a:r>
          </a:p>
          <a:p>
            <a:endParaRPr lang="en-US" dirty="0" smtClean="0"/>
          </a:p>
          <a:p>
            <a:r>
              <a:rPr lang="en-US" dirty="0" smtClean="0"/>
              <a:t>We only implement the easy parts but leave the hard part to </a:t>
            </a:r>
            <a:r>
              <a:rPr lang="en-US" dirty="0" smtClean="0"/>
              <a:t>the </a:t>
            </a:r>
            <a:r>
              <a:rPr lang="en-US" dirty="0" smtClean="0"/>
              <a:t>human operator</a:t>
            </a:r>
          </a:p>
          <a:p>
            <a:endParaRPr lang="en-US" dirty="0"/>
          </a:p>
          <a:p>
            <a:r>
              <a:rPr lang="en-US" dirty="0"/>
              <a:t>Provides the user with the experience without extensive implementation effort for the </a:t>
            </a:r>
            <a:r>
              <a:rPr lang="en-US" dirty="0" smtClean="0"/>
              <a:t>prototype</a:t>
            </a:r>
          </a:p>
          <a:p>
            <a:endParaRPr lang="en-US" dirty="0" smtClean="0"/>
          </a:p>
          <a:p>
            <a:r>
              <a:rPr lang="en-US" dirty="0" smtClean="0"/>
              <a:t>Typical </a:t>
            </a:r>
            <a:r>
              <a:rPr lang="en-US" dirty="0"/>
              <a:t>areas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Speech recognition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Speech synthesis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Annotation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Reasoning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Computer vision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Wizard of Oz Prototypes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8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Wizard of Oz - Definition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Niels Henze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DEAC-083F-4EA1-9D67-84BB3A537A3E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Wizard of Oz Prototypes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95327" y="284040"/>
            <a:ext cx="5252913" cy="498319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“Wizard </a:t>
            </a:r>
            <a:r>
              <a:rPr lang="en-US" dirty="0"/>
              <a:t>of Oz is a rapid-prototyping method for </a:t>
            </a:r>
            <a:r>
              <a:rPr lang="en-US" dirty="0" smtClean="0"/>
              <a:t>systems costly </a:t>
            </a:r>
            <a:r>
              <a:rPr lang="en-US" dirty="0"/>
              <a:t>to build or requiring new </a:t>
            </a:r>
            <a:r>
              <a:rPr lang="en-US" dirty="0" smtClean="0"/>
              <a:t>technology. </a:t>
            </a:r>
            <a:r>
              <a:rPr lang="en-US" dirty="0"/>
              <a:t>A human “</a:t>
            </a:r>
            <a:r>
              <a:rPr lang="en-US" dirty="0" smtClean="0"/>
              <a:t>Wizard” simulates </a:t>
            </a:r>
            <a:r>
              <a:rPr lang="en-US" dirty="0"/>
              <a:t>the system’s intelligence and interacts with </a:t>
            </a:r>
            <a:r>
              <a:rPr lang="en-US" dirty="0" smtClean="0"/>
              <a:t>the user </a:t>
            </a:r>
            <a:r>
              <a:rPr lang="en-US" dirty="0"/>
              <a:t>through a real or mock computer </a:t>
            </a:r>
            <a:r>
              <a:rPr lang="en-US" dirty="0" smtClean="0"/>
              <a:t>interface.”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“Pay </a:t>
            </a:r>
            <a:r>
              <a:rPr lang="en-US" dirty="0"/>
              <a:t>no attention to that man behind the curtain ...," takes on a new meaning when the curtain is replaced by a computer </a:t>
            </a:r>
            <a:r>
              <a:rPr lang="en-US" dirty="0" smtClean="0"/>
              <a:t>terminal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40" y="284040"/>
            <a:ext cx="2743200" cy="38100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695327" y="5267233"/>
            <a:ext cx="5252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Maulsby</a:t>
            </a:r>
            <a:r>
              <a:rPr lang="en-US" sz="1400" dirty="0"/>
              <a:t>, D., Greenberg, S., &amp; </a:t>
            </a:r>
            <a:r>
              <a:rPr lang="en-US" sz="1400" dirty="0" err="1"/>
              <a:t>Mander</a:t>
            </a:r>
            <a:r>
              <a:rPr lang="en-US" sz="1400" dirty="0"/>
              <a:t>, R. (</a:t>
            </a:r>
            <a:r>
              <a:rPr lang="en-US" sz="1400" dirty="0" smtClean="0"/>
              <a:t>1993). </a:t>
            </a:r>
            <a:r>
              <a:rPr lang="en-US" sz="1400" dirty="0"/>
              <a:t>Prototyping an intelligent agent through Wizard of Oz. In Proceedings of the INTERACT'93 and CHI'93 conference on Human factors in computing </a:t>
            </a:r>
            <a:r>
              <a:rPr lang="en-US" sz="1400" dirty="0" smtClean="0"/>
              <a:t>systems.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78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Mechanical Turk or Automaton Chess Player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Wizard of Oz Prototypes</a:t>
            </a:r>
            <a:endParaRPr lang="en-US" dirty="0"/>
          </a:p>
        </p:txBody>
      </p:sp>
      <p:pic>
        <p:nvPicPr>
          <p:cNvPr id="13314" name="Picture 2" descr="File:Tuerkischer schachspieler racknitz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1377" r="1658" b="1627"/>
          <a:stretch/>
        </p:blipFill>
        <p:spPr bwMode="auto">
          <a:xfrm>
            <a:off x="695325" y="0"/>
            <a:ext cx="6470048" cy="62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5400000">
            <a:off x="4286906" y="2887506"/>
            <a:ext cx="6236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ngraving from the book: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Freiherr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Joseph Friedrich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Racknitz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Ueber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den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Schachspieler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Herrn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von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Kempelen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Leipzig und Dresden 1789.</a:t>
            </a:r>
          </a:p>
        </p:txBody>
      </p:sp>
    </p:spTree>
    <p:extLst>
      <p:ext uri="{BB962C8B-B14F-4D97-AF65-F5344CB8AC3E}">
        <p14:creationId xmlns:p14="http://schemas.microsoft.com/office/powerpoint/2010/main" val="8778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Recognition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Niels Henze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Wizard of Oz Prototypes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12166" b="7715"/>
          <a:stretch/>
        </p:blipFill>
        <p:spPr>
          <a:xfrm>
            <a:off x="695325" y="0"/>
            <a:ext cx="5043124" cy="293914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743074" y="0"/>
            <a:ext cx="6448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Henze, N., Schinke, T., &amp; Boll, S. (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2009). 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What is that? object recognition from natural features on a mobile phone. In </a:t>
            </a:r>
            <a:r>
              <a:rPr lang="en-US" sz="1200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MIRW.</a:t>
            </a:r>
            <a:endParaRPr lang="en-US" sz="12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3014815"/>
            <a:ext cx="1564401" cy="321571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49" y="3014815"/>
            <a:ext cx="1566000" cy="3219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87" y="3014815"/>
            <a:ext cx="1566000" cy="32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nteractionl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ADDF"/>
      </a:accent1>
      <a:accent2>
        <a:srgbClr val="8ABE3F"/>
      </a:accent2>
      <a:accent3>
        <a:srgbClr val="FEC63E"/>
      </a:accent3>
      <a:accent4>
        <a:srgbClr val="EA7B34"/>
      </a:accent4>
      <a:accent5>
        <a:srgbClr val="3E444C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nteractionl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ADDF"/>
      </a:accent1>
      <a:accent2>
        <a:srgbClr val="8ABE3F"/>
      </a:accent2>
      <a:accent3>
        <a:srgbClr val="FEC63E"/>
      </a:accent3>
      <a:accent4>
        <a:srgbClr val="EA7B34"/>
      </a:accent4>
      <a:accent5>
        <a:srgbClr val="3E444C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</Words>
  <Application>Microsoft Office PowerPoint</Application>
  <PresentationFormat>Breitbild</PresentationFormat>
  <Paragraphs>117</Paragraphs>
  <Slides>14</Slides>
  <Notes>5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Calibri</vt:lpstr>
      <vt:lpstr>Frutiger Next LT W1G</vt:lpstr>
      <vt:lpstr>HelveticaNeueLT Std Med</vt:lpstr>
      <vt:lpstr>Wingdings</vt:lpstr>
      <vt:lpstr>Office Theme</vt:lpstr>
      <vt:lpstr>1_Office Theme</vt:lpstr>
      <vt:lpstr>Wizard of Oz Prototypes</vt:lpstr>
      <vt:lpstr>Learning Goals</vt:lpstr>
      <vt:lpstr>Prototyping IoT devices</vt:lpstr>
      <vt:lpstr>PowerPoint-Präsentation</vt:lpstr>
      <vt:lpstr>Development is hard – not testing is harder</vt:lpstr>
      <vt:lpstr>Wizard of Oz</vt:lpstr>
      <vt:lpstr>Wizard of Oz - Definition</vt:lpstr>
      <vt:lpstr>Mechanical Turk or Automaton Chess Player</vt:lpstr>
      <vt:lpstr>Image Recognition</vt:lpstr>
      <vt:lpstr>Prototyping Wearables</vt:lpstr>
      <vt:lpstr>PowerPoint-Präsentation</vt:lpstr>
      <vt:lpstr>A Wizard for Gesture Recognition</vt:lpstr>
      <vt:lpstr>Advantages and Disadvantages</vt:lpstr>
      <vt:lpstr>License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Niels Henze</cp:lastModifiedBy>
  <cp:revision>623</cp:revision>
  <dcterms:created xsi:type="dcterms:W3CDTF">2017-10-10T14:10:45Z</dcterms:created>
  <dcterms:modified xsi:type="dcterms:W3CDTF">2020-05-21T16:51:40Z</dcterms:modified>
</cp:coreProperties>
</file>